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927" r:id="rId3"/>
    <p:sldId id="948" r:id="rId4"/>
    <p:sldId id="620" r:id="rId5"/>
    <p:sldId id="968" r:id="rId6"/>
    <p:sldId id="674" r:id="rId7"/>
    <p:sldId id="350" r:id="rId8"/>
    <p:sldId id="929" r:id="rId9"/>
    <p:sldId id="930" r:id="rId10"/>
    <p:sldId id="933" r:id="rId11"/>
    <p:sldId id="474" r:id="rId12"/>
    <p:sldId id="475" r:id="rId13"/>
    <p:sldId id="491" r:id="rId14"/>
    <p:sldId id="527" r:id="rId15"/>
    <p:sldId id="537" r:id="rId16"/>
    <p:sldId id="524" r:id="rId17"/>
    <p:sldId id="479" r:id="rId18"/>
    <p:sldId id="539" r:id="rId19"/>
    <p:sldId id="934" r:id="rId20"/>
    <p:sldId id="542" r:id="rId21"/>
    <p:sldId id="935" r:id="rId22"/>
    <p:sldId id="548" r:id="rId23"/>
    <p:sldId id="578" r:id="rId24"/>
    <p:sldId id="579" r:id="rId25"/>
    <p:sldId id="636" r:id="rId26"/>
    <p:sldId id="634" r:id="rId27"/>
    <p:sldId id="603" r:id="rId28"/>
    <p:sldId id="604" r:id="rId29"/>
    <p:sldId id="621" r:id="rId30"/>
    <p:sldId id="622" r:id="rId31"/>
    <p:sldId id="675" r:id="rId32"/>
    <p:sldId id="949" r:id="rId33"/>
    <p:sldId id="932" r:id="rId34"/>
    <p:sldId id="958" r:id="rId35"/>
    <p:sldId id="956" r:id="rId36"/>
    <p:sldId id="959" r:id="rId37"/>
    <p:sldId id="960" r:id="rId38"/>
    <p:sldId id="961" r:id="rId39"/>
    <p:sldId id="962" r:id="rId40"/>
    <p:sldId id="963" r:id="rId41"/>
    <p:sldId id="969" r:id="rId42"/>
    <p:sldId id="97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86442"/>
  </p:normalViewPr>
  <p:slideViewPr>
    <p:cSldViewPr snapToGrid="0" snapToObjects="1">
      <p:cViewPr varScale="1">
        <p:scale>
          <a:sx n="177" d="100"/>
          <a:sy n="177" d="100"/>
        </p:scale>
        <p:origin x="3112" y="192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Reject for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01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1 -&gt; B</a:t>
            </a:r>
          </a:p>
          <a:p>
            <a:r>
              <a:rPr lang="en-US" dirty="0"/>
              <a:t>2 -&gt; C</a:t>
            </a:r>
          </a:p>
          <a:p>
            <a:r>
              <a:rPr lang="en-US" dirty="0"/>
              <a:t>3 -&gt; D</a:t>
            </a:r>
          </a:p>
          <a:p>
            <a:r>
              <a:rPr lang="en-US" dirty="0"/>
              <a:t>4 -&gt;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11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54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and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1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50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43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iff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40.tiff"/><Relationship Id="rId7" Type="http://schemas.openxmlformats.org/officeDocument/2006/relationships/image" Target="../media/image42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41.tiff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5.tiff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56.png"/><Relationship Id="rId9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Review of Exam 1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D6827-720B-9C46-A914-31B1F5BD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F1F49D-0292-7441-A006-8FE12C15D8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200" dirty="0"/>
                  <a:t>Single hypothesis bound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sz="2200" dirty="0"/>
                  <a:t>Fix a hypothesis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endParaRPr lang="en-US" sz="22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In-sample error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2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2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Out-of-sample error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200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200" dirty="0" err="1"/>
                  <a:t>Hoeffding’s</a:t>
                </a:r>
                <a:r>
                  <a:rPr lang="en-US" sz="2200" dirty="0"/>
                  <a:t> inequality: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200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200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2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2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sz="22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2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Multi-Hypothesis bound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sz="2200" dirty="0"/>
                  <a:t>Learn a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200" dirty="0"/>
                  <a:t> from a finite hypothesis set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200" i="1" dirty="0"/>
              </a:p>
              <a:p>
                <a:endParaRPr lang="en-US" sz="200" i="1" dirty="0"/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200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200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2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2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sz="22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sz="22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2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F1F49D-0292-7441-A006-8FE12C15D8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3840305-7349-A643-AC63-56EF25E062D9}"/>
              </a:ext>
            </a:extLst>
          </p:cNvPr>
          <p:cNvGrpSpPr/>
          <p:nvPr/>
        </p:nvGrpSpPr>
        <p:grpSpPr>
          <a:xfrm>
            <a:off x="8616186" y="1405047"/>
            <a:ext cx="3240041" cy="2088124"/>
            <a:chOff x="6096000" y="2741765"/>
            <a:chExt cx="5626100" cy="36580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909EDD-B8A7-2545-858C-A8775C3BA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EA4F7B-4E5B-2047-A581-312DC5D7EA89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5AD5E8-FCBC-1247-BC71-9D6C1EF53B09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213BF6-307C-E746-AF56-B69AD6908AB4}"/>
              </a:ext>
            </a:extLst>
          </p:cNvPr>
          <p:cNvGrpSpPr/>
          <p:nvPr/>
        </p:nvGrpSpPr>
        <p:grpSpPr>
          <a:xfrm>
            <a:off x="8935405" y="4733686"/>
            <a:ext cx="2733856" cy="1483882"/>
            <a:chOff x="8616186" y="4636502"/>
            <a:chExt cx="3277430" cy="1778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6376065A-C445-2C4D-84D9-BA65AE251D78}"/>
                    </a:ext>
                  </a:extLst>
                </p:cNvPr>
                <p:cNvSpPr/>
                <p:nvPr/>
              </p:nvSpPr>
              <p:spPr>
                <a:xfrm>
                  <a:off x="8616186" y="4636502"/>
                  <a:ext cx="1778923" cy="1778923"/>
                </a:xfrm>
                <a:prstGeom prst="ellipse">
                  <a:avLst/>
                </a:prstGeom>
                <a:solidFill>
                  <a:schemeClr val="accent6">
                    <a:tint val="65000"/>
                    <a:alpha val="50000"/>
                  </a:schemeClr>
                </a:solidFill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6376065A-C445-2C4D-84D9-BA65AE251D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6186" y="4636502"/>
                  <a:ext cx="1778923" cy="177892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70D022F7-6498-8A4D-975C-CE2E9593EF08}"/>
                    </a:ext>
                  </a:extLst>
                </p:cNvPr>
                <p:cNvSpPr/>
                <p:nvPr/>
              </p:nvSpPr>
              <p:spPr>
                <a:xfrm>
                  <a:off x="10114693" y="4636502"/>
                  <a:ext cx="1778923" cy="1778923"/>
                </a:xfrm>
                <a:prstGeom prst="ellipse">
                  <a:avLst/>
                </a:prstGeom>
                <a:solidFill>
                  <a:schemeClr val="accent1">
                    <a:tint val="65000"/>
                    <a:alpha val="50000"/>
                  </a:schemeClr>
                </a:solidFill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200" i="1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70D022F7-6498-8A4D-975C-CE2E9593EF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4693" y="4636502"/>
                  <a:ext cx="1778923" cy="177892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9956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Dealing with Infinite Hypothesis Set: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Instead of # hypothesis, counting “effective” # hypothesis</a:t>
                </a:r>
                <a:endParaRPr lang="en-US" u="sng" dirty="0"/>
              </a:p>
              <a:p>
                <a:r>
                  <a:rPr lang="en-US" u="sng" dirty="0"/>
                  <a:t>Dichotomy</a:t>
                </a:r>
              </a:p>
              <a:p>
                <a:pPr lvl="1"/>
                <a:r>
                  <a:rPr lang="en-US" dirty="0"/>
                  <a:t>Informally, consider it as “data-dependent” hypothesis</a:t>
                </a:r>
              </a:p>
              <a:p>
                <a:pPr lvl="1"/>
                <a:r>
                  <a:rPr lang="en-US" dirty="0"/>
                  <a:t>Characterized by both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data points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2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2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br>
                  <a:rPr lang="en-US" sz="1200" i="1" dirty="0">
                    <a:latin typeface="Cambria Math" panose="02040503050406030204" pitchFamily="18" charset="0"/>
                  </a:rPr>
                </a:br>
                <a:br>
                  <a:rPr lang="en-US" sz="200" i="1" dirty="0">
                    <a:latin typeface="Cambria Math" panose="02040503050406030204" pitchFamily="18" charset="0"/>
                  </a:rPr>
                </a:br>
                <a:endParaRPr lang="en-US" sz="200" dirty="0"/>
              </a:p>
              <a:p>
                <a:pPr lvl="1"/>
                <a:r>
                  <a:rPr lang="en-US" dirty="0"/>
                  <a:t>The set of possible prediction combinations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can induce on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r>
                  <a:rPr lang="en-US" u="sng" dirty="0"/>
                  <a:t>Growth function</a:t>
                </a:r>
              </a:p>
              <a:p>
                <a:pPr lvl="1"/>
                <a:r>
                  <a:rPr lang="en-US" dirty="0"/>
                  <a:t>Largest number of dichotomies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induce across all possible data sets of size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445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CFDF9-2661-A548-A5C9-0D1D019A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Growth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Finite-hypothesis Bound	</a:t>
                </a:r>
                <a:br>
                  <a:rPr lang="en-US" dirty="0"/>
                </a:br>
                <a:r>
                  <a:rPr lang="en-US" dirty="0"/>
                  <a:t>     With </a:t>
                </a:r>
                <a:r>
                  <a:rPr lang="en-US" dirty="0" err="1"/>
                  <a:t>prob</a:t>
                </a:r>
                <a:r>
                  <a:rPr lang="en-US" dirty="0"/>
                  <a:t>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sz="2800" dirty="0"/>
              </a:p>
              <a:p>
                <a:pPr marL="914400" lvl="2" indent="0">
                  <a:buNone/>
                </a:pPr>
                <a:endParaRPr lang="en-US" sz="2800" dirty="0"/>
              </a:p>
              <a:p>
                <a:pPr marL="914400" lvl="2" indent="0">
                  <a:buNone/>
                </a:pPr>
                <a:endParaRPr lang="en-US" dirty="0"/>
              </a:p>
              <a:p>
                <a:r>
                  <a:rPr lang="en-US" dirty="0"/>
                  <a:t>VC Generalization Bound (VC Inequality, 1971)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  With prob at least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  <a:blipFill>
                <a:blip r:embed="rId2"/>
                <a:stretch>
                  <a:fillRect l="-965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8F4DC7-98A4-7141-AA60-82AECEDFABDD}"/>
              </a:ext>
            </a:extLst>
          </p:cNvPr>
          <p:cNvCxnSpPr>
            <a:cxnSpLocks/>
          </p:cNvCxnSpPr>
          <p:nvPr/>
        </p:nvCxnSpPr>
        <p:spPr>
          <a:xfrm flipH="1">
            <a:off x="7082327" y="5515925"/>
            <a:ext cx="9794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/>
              <p:nvPr/>
            </p:nvSpPr>
            <p:spPr>
              <a:xfrm>
                <a:off x="7855527" y="5064569"/>
                <a:ext cx="4274832" cy="1325564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If we know the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can obtain the learning guarantee for algorithms operating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0B6DF84-CAEF-6B4A-9A57-434156BE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527" y="5064569"/>
                <a:ext cx="4274832" cy="1325564"/>
              </a:xfrm>
              <a:prstGeom prst="roundRect">
                <a:avLst/>
              </a:prstGeom>
              <a:blipFill rotWithShape="0">
                <a:blip r:embed="rId3"/>
                <a:stretch>
                  <a:fillRect r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390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1"/>
            <a:ext cx="10515600" cy="1325563"/>
          </a:xfrm>
        </p:spPr>
        <p:txBody>
          <a:bodyPr/>
          <a:lstStyle/>
          <a:p>
            <a:r>
              <a:rPr lang="en-US" dirty="0"/>
              <a:t>Bounding Growth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More definitions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u="sng" dirty="0"/>
                  <a:t>Shatter</a:t>
                </a:r>
              </a:p>
              <a:p>
                <a:pPr lvl="2"/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shatters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u="sng" dirty="0"/>
                  <a:t>Break point</a:t>
                </a:r>
              </a:p>
              <a:p>
                <a:pPr lvl="1"/>
                <a:endParaRPr lang="en-US" sz="600" u="sng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/>
                  <a:t>break point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:endParaRPr lang="en-US" dirty="0"/>
              </a:p>
              <a:p>
                <a:pPr lvl="1"/>
                <a:r>
                  <a:rPr lang="en-US" u="sng" dirty="0"/>
                  <a:t>VC Dimension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2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Equivalently,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  <a:blipFill>
                <a:blip r:embed="rId2"/>
                <a:stretch>
                  <a:fillRect l="-1061" t="-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462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0D0C-2DDC-2849-B49F-B1EB5415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4B6A87C2-6E3F-C043-B88B-18A1DB67CC1F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09414" y="1690688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4B6A87C2-6E3F-C043-B88B-18A1DB67CC1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62615008"/>
                  </p:ext>
                </p:extLst>
              </p:nvPr>
            </p:nvGraphicFramePr>
            <p:xfrm>
              <a:off x="309414" y="1690688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53293" t="-111111" r="-92814" b="-3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3293" t="-205405" r="-92814" b="-2189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387" t="-313889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3293" t="-413889" r="-92814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988AEB-75BA-BA45-954C-580D8C65CE3D}"/>
                  </a:ext>
                </a:extLst>
              </p:cNvPr>
              <p:cNvSpPr/>
              <p:nvPr/>
            </p:nvSpPr>
            <p:spPr>
              <a:xfrm>
                <a:off x="4999829" y="1258756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988AEB-75BA-BA45-954C-580D8C65C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829" y="1258756"/>
                <a:ext cx="962058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8DECADC-D464-DA44-B6B7-DD8468D4D473}"/>
              </a:ext>
            </a:extLst>
          </p:cNvPr>
          <p:cNvGrpSpPr/>
          <p:nvPr/>
        </p:nvGrpSpPr>
        <p:grpSpPr>
          <a:xfrm>
            <a:off x="79720" y="5410185"/>
            <a:ext cx="3830520" cy="1082690"/>
            <a:chOff x="1921935" y="3064933"/>
            <a:chExt cx="7315200" cy="236274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849284-E0BE-2D46-9DA2-381DE2442D5B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773049"/>
              <a:chOff x="3869268" y="4141358"/>
              <a:chExt cx="7315200" cy="773049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D63E025E-CD41-6C45-BAB7-4822FE0A91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5153F1F-D858-994D-BA09-859DA6DB1F46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C4A151A-B99F-824E-B711-2C20F6191B83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A36082C-5DDF-7642-B08D-F14BF2199AB9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4188BD2-99B6-3247-AEE2-7942DEDDB13A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2684196-6198-CD42-A756-C2FC9E42D2DE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5F59B3A-E77F-FC40-B1EA-65AB437EF79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A6B061-0307-5349-A7E5-CC5D8445689D}"/>
                  </a:ext>
                </a:extLst>
              </p:cNvPr>
              <p:cNvSpPr txBox="1"/>
              <p:nvPr/>
            </p:nvSpPr>
            <p:spPr>
              <a:xfrm>
                <a:off x="8303686" y="4141358"/>
                <a:ext cx="389467" cy="503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…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404D46A-1427-8344-B491-77023643FABE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DEAC05D-907C-284C-B939-62438AFC3DE0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FE74455-F218-FA4A-AF93-BCA3C73A73CA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3E40A2A-C547-AF40-BAB4-3F8B97A5019A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8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3E40A2A-C547-AF40-BAB4-3F8B97A501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8" y="4410665"/>
                    <a:ext cx="389467" cy="50374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0A78D3E-1A8D-C04E-976F-AA224CC9A1C5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0A78D3E-1A8D-C04E-976F-AA224CC9A1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5"/>
                    <a:ext cx="389467" cy="50374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E9099C2F-0FE3-314A-B4AA-D112F025FBFE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E9099C2F-0FE3-314A-B4AA-D112F025FB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5"/>
                    <a:ext cx="389467" cy="50374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194B9E6-EE59-7A4B-81C1-E3355124BAC2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2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194B9E6-EE59-7A4B-81C1-E3355124BA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2"/>
                    <a:ext cx="389467" cy="50374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76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B9AE1AC-28A8-FE4C-A4B1-B831E7F80B3D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B9AE1AC-28A8-FE4C-A4B1-B831E7F80B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5"/>
                    <a:ext cx="389467" cy="50374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18926B6-F109-074B-AD2C-A49808F3010B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18926B6-F109-074B-AD2C-A49808F301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5"/>
                    <a:ext cx="389467" cy="50374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66F0BAE-2D60-3E44-A805-C92F33721A07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7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66F0BAE-2D60-3E44-A805-C92F33721A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7" y="4410665"/>
                    <a:ext cx="389467" cy="50374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658E6E8-57F9-AE41-B7CD-FDA721F20709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9" y="4410510"/>
                    <a:ext cx="553004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658E6E8-57F9-AE41-B7CD-FDA721F207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9" y="4410510"/>
                    <a:ext cx="553004" cy="50374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0CF58DD-4325-4F47-85DD-895160CC0450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6" y="4406752"/>
                    <a:ext cx="621194" cy="5037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0CF58DD-4325-4F47-85DD-895160CC04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6" y="4406752"/>
                    <a:ext cx="621194" cy="50374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8A95DE-44EA-C04D-B296-991887462E44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159378"/>
              <a:chOff x="3869268" y="3420695"/>
              <a:chExt cx="7315200" cy="2159378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432A60F-87D6-8443-B610-181C0CADE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B97DF98-E8BF-0C44-8074-C74E07690E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E5DE129-81CD-4840-896B-59460DA24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37D7583-001F-094E-B0B2-F2D56A963AEA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2" y="5076331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37D7583-001F-094E-B0B2-F2D56A963A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2" y="5076331"/>
                    <a:ext cx="389467" cy="50374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0E66E3-F50E-2D49-B651-DBE7159F08BF}"/>
                </a:ext>
              </a:extLst>
            </p:cNvPr>
            <p:cNvSpPr txBox="1"/>
            <p:nvPr/>
          </p:nvSpPr>
          <p:spPr>
            <a:xfrm>
              <a:off x="5168901" y="3064933"/>
              <a:ext cx="1255737" cy="503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7F5091-FD4D-EB4B-BD5F-688904E4493A}"/>
                </a:ext>
              </a:extLst>
            </p:cNvPr>
            <p:cNvSpPr txBox="1"/>
            <p:nvPr/>
          </p:nvSpPr>
          <p:spPr>
            <a:xfrm>
              <a:off x="3570783" y="3064933"/>
              <a:ext cx="1212879" cy="503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271F2D-1360-B14E-9C99-00A6847855C2}"/>
              </a:ext>
            </a:extLst>
          </p:cNvPr>
          <p:cNvGrpSpPr/>
          <p:nvPr/>
        </p:nvGrpSpPr>
        <p:grpSpPr>
          <a:xfrm>
            <a:off x="4358057" y="5409717"/>
            <a:ext cx="2848775" cy="954942"/>
            <a:chOff x="1752601" y="3553119"/>
            <a:chExt cx="7315200" cy="245213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6B422EC-487E-7F4B-95BC-A90FC6C91206}"/>
                </a:ext>
              </a:extLst>
            </p:cNvPr>
            <p:cNvGrpSpPr/>
            <p:nvPr/>
          </p:nvGrpSpPr>
          <p:grpSpPr>
            <a:xfrm>
              <a:off x="1752601" y="4517057"/>
              <a:ext cx="7315200" cy="822532"/>
              <a:chOff x="3869268" y="4141358"/>
              <a:chExt cx="7315200" cy="822532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7D1C0CF9-9FC5-D34C-8205-C3BF2B468B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953E28C-4D87-3A44-A1B6-335159054351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79A7FA1-8DFB-1D48-8B1C-F4F3B953CF12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F37808C-329F-6A47-8E61-B5FAAD2CBEF3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77AA414-E654-EC40-9458-D852E6E1889F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960611A-3556-4148-A386-8896090BEA98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404C325-83B6-7F4F-AC6D-A5C9ACE91FB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47513DA-8040-3247-92E1-15E3DC280124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7" cy="553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FBAD2B8C-2FBC-7748-8375-B06B1E407F54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0BA59B8-3456-3546-BD0D-EEF827E85B88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23E32C9-A885-2147-B59B-F60FB13AEA7C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F86489F8-16B2-3A4D-8268-C655F4A61BF9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600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F86489F8-16B2-3A4D-8268-C655F4A61B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600" y="4410665"/>
                    <a:ext cx="389467" cy="55322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F6A2399-FF86-AA41-A16C-2732BDC7700E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2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F6A2399-FF86-AA41-A16C-2732BDC770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2" y="4410665"/>
                    <a:ext cx="389467" cy="55322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B9FD25E-07D5-9F4D-B90E-5DB0DFDF1654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5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B9FD25E-07D5-9F4D-B90E-5DB0DFDF16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5" y="4410665"/>
                    <a:ext cx="389467" cy="55322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6EF695B-686F-4145-993F-4603363F337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4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6EF695B-686F-4145-993F-4603363F33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4"/>
                    <a:ext cx="389467" cy="55322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31FE7118-1EF3-8E40-B942-319DC1169ED6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31FE7118-1EF3-8E40-B942-319DC1169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5"/>
                    <a:ext cx="389467" cy="55322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0BCC59D-B5F1-E049-9F53-7823115A6753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2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0BCC59D-B5F1-E049-9F53-7823115A67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2" y="4410665"/>
                    <a:ext cx="389467" cy="55322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6629E1D-3DB1-134E-BD2C-9543482AC7B1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6629E1D-3DB1-134E-BD2C-9543482AC7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5"/>
                    <a:ext cx="389467" cy="55322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6F7D93F-AB0C-CB43-A059-8A9D9DB9728C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8" y="4410511"/>
                    <a:ext cx="553005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6F7D93F-AB0C-CB43-A059-8A9D9DB972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8" y="4410511"/>
                    <a:ext cx="553005" cy="55322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745EF11-341B-0844-B558-FA0A9C3090E1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3" y="4406754"/>
                    <a:ext cx="621194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745EF11-341B-0844-B558-FA0A9C3090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3" y="4406754"/>
                    <a:ext cx="621194" cy="55322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9D5C2A9-A844-A843-A81B-65C26BD4D773}"/>
                </a:ext>
              </a:extLst>
            </p:cNvPr>
            <p:cNvGrpSpPr/>
            <p:nvPr/>
          </p:nvGrpSpPr>
          <p:grpSpPr>
            <a:xfrm>
              <a:off x="1752601" y="3796394"/>
              <a:ext cx="7315200" cy="2208862"/>
              <a:chOff x="3869268" y="3420695"/>
              <a:chExt cx="7315200" cy="2208862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495B1241-75F9-4147-9999-447FF46C66F2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208862"/>
                <a:chOff x="3869268" y="3420695"/>
                <a:chExt cx="7315200" cy="2208862"/>
              </a:xfrm>
            </p:grpSpPr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5AA370D3-C98B-BC49-A624-826399E5F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55EFFFC3-CC2F-1F46-AF01-E81B970275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6D5D7D0-3C37-174E-A3FC-A7B84D25E9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92770887-9E4B-D24B-A186-E7CEDB8B8C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4" y="5076332"/>
                      <a:ext cx="389467" cy="5532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92770887-9E4B-D24B-A186-E7CEDB8B8C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4" y="5076332"/>
                      <a:ext cx="389467" cy="553225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DE8AE316-CA9D-C34D-AF66-A35FCCD20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A1024FB7-5B46-6842-A4C7-51B221821D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2" y="5076332"/>
                      <a:ext cx="389467" cy="5532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A1024FB7-5B46-6842-A4C7-51B221821DC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2" y="5076332"/>
                      <a:ext cx="389467" cy="553225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4928000-2D8D-D048-95EF-ADDDC82BA4CF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4A97131-0A4B-0C48-AF52-CEB9A655AEAB}"/>
                </a:ext>
              </a:extLst>
            </p:cNvPr>
            <p:cNvSpPr txBox="1"/>
            <p:nvPr/>
          </p:nvSpPr>
          <p:spPr>
            <a:xfrm>
              <a:off x="5579317" y="3553119"/>
              <a:ext cx="1552652" cy="553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F79C743-9D9E-8A47-9C85-263B130F005F}"/>
                </a:ext>
              </a:extLst>
            </p:cNvPr>
            <p:cNvSpPr txBox="1"/>
            <p:nvPr/>
          </p:nvSpPr>
          <p:spPr>
            <a:xfrm>
              <a:off x="3296415" y="3553119"/>
              <a:ext cx="1503257" cy="553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677DB7C-00A0-914A-93D2-7AE54DE5108B}"/>
                </a:ext>
              </a:extLst>
            </p:cNvPr>
            <p:cNvSpPr txBox="1"/>
            <p:nvPr/>
          </p:nvSpPr>
          <p:spPr>
            <a:xfrm>
              <a:off x="7559184" y="3553119"/>
              <a:ext cx="1503257" cy="553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F7BE635-F89E-1C45-B049-0BC5BBEAAF3B}"/>
              </a:ext>
            </a:extLst>
          </p:cNvPr>
          <p:cNvGrpSpPr/>
          <p:nvPr/>
        </p:nvGrpSpPr>
        <p:grpSpPr>
          <a:xfrm>
            <a:off x="7894520" y="5341571"/>
            <a:ext cx="2025994" cy="1317958"/>
            <a:chOff x="7717374" y="4558305"/>
            <a:chExt cx="2025994" cy="1317958"/>
          </a:xfrm>
        </p:grpSpPr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337AC614-48FB-914B-A099-44430D6B2473}"/>
                </a:ext>
              </a:extLst>
            </p:cNvPr>
            <p:cNvSpPr/>
            <p:nvPr/>
          </p:nvSpPr>
          <p:spPr>
            <a:xfrm>
              <a:off x="7717374" y="4558305"/>
              <a:ext cx="1247770" cy="1317958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Predcit</a:t>
              </a:r>
              <a:r>
                <a:rPr lang="en-US" sz="1200" dirty="0">
                  <a:solidFill>
                    <a:schemeClr val="tx1"/>
                  </a:solidFill>
                </a:rPr>
                <a:t> +1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1F1A77-EC29-7F49-8DCA-D52AE81A6C97}"/>
                </a:ext>
              </a:extLst>
            </p:cNvPr>
            <p:cNvSpPr txBox="1"/>
            <p:nvPr/>
          </p:nvSpPr>
          <p:spPr>
            <a:xfrm>
              <a:off x="8864929" y="5078784"/>
              <a:ext cx="878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Predict -1</a:t>
              </a: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4355DFCA-EE86-8049-891E-A91DE0DCB8E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759" y="5261140"/>
            <a:ext cx="1457388" cy="147882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F4ED957-9E77-9D44-A303-6EC94B95F224}"/>
              </a:ext>
            </a:extLst>
          </p:cNvPr>
          <p:cNvSpPr txBox="1"/>
          <p:nvPr/>
        </p:nvSpPr>
        <p:spPr>
          <a:xfrm>
            <a:off x="1051038" y="4802464"/>
            <a:ext cx="1524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Positive Rays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35D2BA7-FF34-B243-951C-51A56AEDDDB7}"/>
              </a:ext>
            </a:extLst>
          </p:cNvPr>
          <p:cNvSpPr txBox="1"/>
          <p:nvPr/>
        </p:nvSpPr>
        <p:spPr>
          <a:xfrm>
            <a:off x="4861375" y="4797825"/>
            <a:ext cx="1948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Positive Intervals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626C760-55FE-1242-B359-958CD6B338CF}"/>
              </a:ext>
            </a:extLst>
          </p:cNvPr>
          <p:cNvSpPr txBox="1"/>
          <p:nvPr/>
        </p:nvSpPr>
        <p:spPr>
          <a:xfrm>
            <a:off x="7964128" y="4797751"/>
            <a:ext cx="1424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Convex Sets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2B4DA95-5812-9745-9100-CD4E81A096C8}"/>
              </a:ext>
            </a:extLst>
          </p:cNvPr>
          <p:cNvSpPr txBox="1"/>
          <p:nvPr/>
        </p:nvSpPr>
        <p:spPr>
          <a:xfrm>
            <a:off x="10198854" y="4797751"/>
            <a:ext cx="1683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2D Perceptron</a:t>
            </a:r>
          </a:p>
        </p:txBody>
      </p:sp>
    </p:spTree>
    <p:extLst>
      <p:ext uri="{BB962C8B-B14F-4D97-AF65-F5344CB8AC3E}">
        <p14:creationId xmlns:p14="http://schemas.microsoft.com/office/powerpoint/2010/main" val="1903565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6C17-AEA2-C641-8D1E-0800757E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369"/>
            <a:ext cx="10515600" cy="734210"/>
          </a:xfrm>
        </p:spPr>
        <p:txBody>
          <a:bodyPr>
            <a:normAutofit fontScale="90000"/>
          </a:bodyPr>
          <a:lstStyle/>
          <a:p>
            <a:r>
              <a:rPr lang="en-US" dirty="0"/>
              <a:t>Bounding Growth Functions using Break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 statement: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Rephrase the 2</a:t>
                </a:r>
                <a:r>
                  <a:rPr lang="en-US" baseline="30000" dirty="0"/>
                  <a:t>nd</a:t>
                </a:r>
                <a:r>
                  <a:rPr lang="en-US" dirty="0"/>
                  <a:t> point of the above theorem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following statements are true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  </a:t>
                </a:r>
                <a:r>
                  <a:rPr lang="en-US" b="0" dirty="0">
                    <a:solidFill>
                      <a:schemeClr val="bg2">
                        <a:lumMod val="75000"/>
                      </a:schemeClr>
                    </a:solidFill>
                  </a:rPr>
                  <a:t>[Can be proven using induction from above. See LFD Problem 2.5]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  <a:blipFill>
                <a:blip r:embed="rId2"/>
                <a:stretch>
                  <a:fillRect l="-1086" t="-2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/>
              <p:nvPr/>
            </p:nvSpPr>
            <p:spPr>
              <a:xfrm>
                <a:off x="6552040" y="5507261"/>
                <a:ext cx="3347864" cy="100326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/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040" y="5507261"/>
                <a:ext cx="3347864" cy="10032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30F9106-FD68-0C47-8009-E58A05B8B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422" y="1145158"/>
            <a:ext cx="2766578" cy="215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Vapnik</a:t>
            </a:r>
            <a:r>
              <a:rPr lang="en-US" dirty="0"/>
              <a:t>–</a:t>
            </a:r>
            <a:r>
              <a:rPr lang="en-US" dirty="0" err="1"/>
              <a:t>Chervonenkis</a:t>
            </a:r>
            <a:r>
              <a:rPr lang="en-US" dirty="0"/>
              <a:t> (VC)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7282"/>
                <a:ext cx="10515600" cy="53271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VC Generalization Bound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With </a:t>
                </a:r>
                <a:r>
                  <a:rPr lang="en-US" dirty="0" err="1">
                    <a:solidFill>
                      <a:schemeClr val="accent1"/>
                    </a:solidFill>
                  </a:rPr>
                  <a:t>prob</a:t>
                </a:r>
                <a:r>
                  <a:rPr lang="en-US" dirty="0">
                    <a:solidFill>
                      <a:schemeClr val="accent1"/>
                    </a:solidFill>
                  </a:rPr>
                  <a:t> at least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2400" dirty="0"/>
                  <a:t> be the VC dimension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𝒗𝒄</m:t>
                            </m:r>
                          </m:sub>
                        </m:sSub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dirty="0"/>
                  <a:t> Therefore,</a:t>
                </a:r>
              </a:p>
              <a:p>
                <a:pPr marL="457200" lvl="1" indent="0"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With </a:t>
                </a:r>
                <a:r>
                  <a:rPr lang="en-US" dirty="0" err="1">
                    <a:solidFill>
                      <a:schemeClr val="accent1"/>
                    </a:solidFill>
                  </a:rPr>
                  <a:t>prob</a:t>
                </a:r>
                <a:r>
                  <a:rPr lang="en-US" dirty="0">
                    <a:solidFill>
                      <a:schemeClr val="accent1"/>
                    </a:solidFill>
                  </a:rPr>
                  <a:t> at least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If we </a:t>
                </a:r>
                <a:r>
                  <a:rPr lang="en-US" sz="2400" u="sng" dirty="0"/>
                  <a:t>treat </a:t>
                </a:r>
                <a14:m>
                  <m:oMath xmlns:m="http://schemas.openxmlformats.org/officeDocument/2006/math">
                    <m:r>
                      <a:rPr lang="en-US" sz="2400" i="1" u="sng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u="sng" dirty="0"/>
                  <a:t> as a constant</a:t>
                </a:r>
                <a:r>
                  <a:rPr lang="en-US" sz="2400" dirty="0"/>
                  <a:t>, then we can say, with high probability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7282"/>
                <a:ext cx="10515600" cy="5327150"/>
              </a:xfrm>
              <a:blipFill>
                <a:blip r:embed="rId2"/>
                <a:stretch>
                  <a:fillRect l="-844" t="-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8678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DB95-3614-EC44-81C6-27FCAB20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Approximation-Generalization Tradeoff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VC Dimension: A single parameter to characterize the complexity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4D20555-0B40-994A-95E7-6187D2E01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26966"/>
            <a:ext cx="5815584" cy="4386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5D8ADED-0634-5640-A49A-23728BEE5991}"/>
                  </a:ext>
                </a:extLst>
              </p:cNvPr>
              <p:cNvSpPr/>
              <p:nvPr/>
            </p:nvSpPr>
            <p:spPr>
              <a:xfrm>
                <a:off x="-451251" y="3755614"/>
                <a:ext cx="6281015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5D8ADED-0634-5640-A49A-23728BEE59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1251" y="3755614"/>
                <a:ext cx="6281015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491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The performance of your learning, i.e.,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, depends on </a:t>
                </a:r>
              </a:p>
              <a:p>
                <a:pPr lvl="1"/>
                <a:r>
                  <a:rPr lang="en-US" dirty="0"/>
                  <a:t>How well you can fit your data using your hypothesis set (</a:t>
                </a:r>
                <a:r>
                  <a:rPr lang="en-US" dirty="0">
                    <a:solidFill>
                      <a:srgbClr val="FFC000"/>
                    </a:solidFill>
                  </a:rPr>
                  <a:t>bias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How close to the best fit you can get for a given dataset (</a:t>
                </a:r>
                <a:r>
                  <a:rPr lang="en-US" dirty="0">
                    <a:solidFill>
                      <a:srgbClr val="00B050"/>
                    </a:solidFill>
                  </a:rPr>
                  <a:t>variance</a:t>
                </a:r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277615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277615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20000" r="-2558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239862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239862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19737" r="-2820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739280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701527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0031A2B-474F-6248-8263-11C397B44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6177" y="4458583"/>
            <a:ext cx="6426203" cy="228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7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BA6B3-66AC-5E4B-A50C-EB9F215C9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3779"/>
            <a:ext cx="10515600" cy="1325563"/>
          </a:xfrm>
        </p:spPr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47127-1AFA-2143-B7EE-23EDBC29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831" y="3919169"/>
            <a:ext cx="6734820" cy="2938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91990-0AFF-B842-BE35-E66118141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831" y="875139"/>
            <a:ext cx="3108768" cy="28451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6C6813-3E31-8E49-A77D-3FAB2182D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890" y="875139"/>
            <a:ext cx="2959883" cy="29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17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A766-07E7-AA46-9CBC-9B8761446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Logistics: Exam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A3501-E73D-F247-A40A-42AA1A4E6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 1 Date: October 27 (Thursday)</a:t>
            </a:r>
          </a:p>
          <a:p>
            <a:pPr lvl="1"/>
            <a:r>
              <a:rPr lang="en-US" dirty="0"/>
              <a:t>In-class exam (the same time/location as the lecture)</a:t>
            </a:r>
          </a:p>
          <a:p>
            <a:pPr lvl="1"/>
            <a:r>
              <a:rPr lang="en-US" dirty="0"/>
              <a:t>Exam duration: 75 minutes</a:t>
            </a:r>
          </a:p>
          <a:p>
            <a:pPr lvl="1"/>
            <a:r>
              <a:rPr lang="en-US" dirty="0"/>
              <a:t>Planned exam content: LFD Chapter 1 to 5 </a:t>
            </a:r>
          </a:p>
          <a:p>
            <a:pPr lvl="2"/>
            <a:r>
              <a:rPr lang="en-US" dirty="0"/>
              <a:t>Everything in textbook/lectures are included, except for parts labeled as “safe to skip”.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2 sections of questions</a:t>
            </a:r>
          </a:p>
          <a:p>
            <a:pPr lvl="2"/>
            <a:r>
              <a:rPr lang="en-US" dirty="0"/>
              <a:t>~5 long questions (written response questions with explanations required)</a:t>
            </a:r>
          </a:p>
          <a:p>
            <a:pPr lvl="2"/>
            <a:r>
              <a:rPr lang="en-US" dirty="0"/>
              <a:t>10 multiple choice questions (select one option, no explanations needed)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Closed-book exam. You can bring two cheat-sheets</a:t>
            </a:r>
          </a:p>
          <a:p>
            <a:pPr lvl="2"/>
            <a:r>
              <a:rPr lang="en-US" dirty="0"/>
              <a:t>Up to letter size, front and back (up to 4 pages)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No calculators (you don’t need them)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67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>
                    <a:solidFill>
                      <a:schemeClr val="accent2"/>
                    </a:solidFill>
                  </a:rPr>
                  <a:t>some function of</a:t>
                </a:r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Algorithm: 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Focus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04705" y="2406267"/>
              <a:ext cx="9382589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043434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393879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945276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∈[0,1]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/>
                          </a:br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4452732"/>
                  </p:ext>
                </p:extLst>
              </p:nvPr>
            </p:nvGraphicFramePr>
            <p:xfrm>
              <a:off x="1404705" y="2406267"/>
              <a:ext cx="9382589" cy="184981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043434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393879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945276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6418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7513" t="-108108" r="-164550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8264" t="-108108" b="-224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6418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7513" t="-208108" r="-164550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8264" t="-208108" b="-124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6424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7513" t="-308108" r="-164550" b="-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8264" t="-308108" b="-24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B5BB0C-C85B-A04B-8BA2-2928FE6C18C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9814560" y="4072128"/>
            <a:ext cx="483108" cy="4539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/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522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6C202-AAAF-2240-8A15-D29A93ED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F79677-E401-924B-91F6-FD64A98155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sz="1200" dirty="0"/>
              </a:p>
              <a:p>
                <a:pPr lvl="1"/>
                <a:r>
                  <a:rPr lang="en-US" dirty="0"/>
                  <a:t>Error measure: binary error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Data is linearly separable</a:t>
                </a:r>
              </a:p>
              <a:p>
                <a:pPr lvl="1"/>
                <a:r>
                  <a:rPr lang="en-US" dirty="0"/>
                  <a:t>Run PLA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Data is not linearly separable</a:t>
                </a:r>
              </a:p>
              <a:p>
                <a:pPr lvl="1"/>
                <a:r>
                  <a:rPr lang="en-US" dirty="0"/>
                  <a:t>Engineering the features</a:t>
                </a:r>
              </a:p>
              <a:p>
                <a:pPr lvl="1"/>
                <a:r>
                  <a:rPr lang="en-US" dirty="0"/>
                  <a:t>Pocket algorithm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F79677-E401-924B-91F6-FD64A98155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78B8742-28A6-DF4D-8C71-74A55CAB0412}"/>
              </a:ext>
            </a:extLst>
          </p:cNvPr>
          <p:cNvSpPr/>
          <p:nvPr/>
        </p:nvSpPr>
        <p:spPr>
          <a:xfrm>
            <a:off x="6307836" y="3721999"/>
            <a:ext cx="4923381" cy="2454964"/>
          </a:xfrm>
          <a:prstGeom prst="roundRect">
            <a:avLst>
              <a:gd name="adj" fmla="val 115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9A48D5-31AE-9C49-A1AC-8C8A8CD021CB}"/>
                  </a:ext>
                </a:extLst>
              </p:cNvPr>
              <p:cNvSpPr/>
              <p:nvPr/>
            </p:nvSpPr>
            <p:spPr>
              <a:xfrm>
                <a:off x="6470374" y="3779545"/>
                <a:ext cx="6096000" cy="233987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600" u="sng" dirty="0">
                    <a:solidFill>
                      <a:schemeClr val="bg1"/>
                    </a:solidFill>
                  </a:rPr>
                  <a:t>Perceptron Learning Algorithm (PLA)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=0,…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Find a misclassified example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d>
                          <m:d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                  that 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sign</m:t>
                    </m:r>
                    <m:r>
                      <a:rPr lang="en-US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)≠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If no such sample exists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      Return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Else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 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9A48D5-31AE-9C49-A1AC-8C8A8CD021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374" y="3779545"/>
                <a:ext cx="6096000" cy="2339871"/>
              </a:xfrm>
              <a:prstGeom prst="rect">
                <a:avLst/>
              </a:prstGeom>
              <a:blipFill>
                <a:blip r:embed="rId3"/>
                <a:stretch>
                  <a:fillRect l="-416" t="-541" b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25D7B20-0850-1749-9DDC-FE436FDB5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176" y="1599247"/>
            <a:ext cx="1703274" cy="17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27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BB3A-CCCC-AE42-AC13-6C670B2B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sz="2800" dirty="0"/>
                  <a:t>Hypothesis set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Squared error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Linear regression algorithm (one-step learning for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sz="200" dirty="0"/>
              </a:p>
              <a:p>
                <a:pPr lvl="1"/>
                <a:r>
                  <a:rPr lang="en-US" dirty="0"/>
                  <a:t>Given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Construct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chemeClr val="accent1"/>
                    </a:solidFill>
                  </a:rPr>
                  <a:t>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3">
                  <a:spcBef>
                    <a:spcPts val="1000"/>
                  </a:spcBef>
                </a:pPr>
                <a:r>
                  <a:rPr lang="en-US" sz="22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(Assume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is invertible)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724" t="-2725" b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323052-AFDA-024D-B55B-67AD79238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728" y="1459260"/>
            <a:ext cx="3922776" cy="166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83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754B-63A2-B945-BD89-CA5D4159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72D6F0-9B71-9744-BB93-C2414DA9D5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68789" cy="51197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sz="1000" dirty="0"/>
              </a:p>
              <a:p>
                <a:r>
                  <a:rPr lang="en-US" dirty="0"/>
                  <a:t>Predict a probability	</a:t>
                </a:r>
              </a:p>
              <a:p>
                <a:pPr lvl="1"/>
                <a:r>
                  <a:rPr lang="en-US" dirty="0"/>
                  <a:t>Interpreting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as the </a:t>
                </a:r>
                <a:r>
                  <a:rPr lang="en-US" dirty="0" err="1"/>
                  <a:t>prob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given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the target function</a:t>
                </a:r>
              </a:p>
              <a:p>
                <a:pPr lvl="1"/>
                <a:endParaRPr lang="en-US" sz="1000" dirty="0"/>
              </a:p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sz="1000" dirty="0"/>
              </a:p>
              <a:p>
                <a:r>
                  <a:rPr lang="en-US" dirty="0"/>
                  <a:t>Two key questions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How to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?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How to perform the optimization (minimizing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)?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72D6F0-9B71-9744-BB93-C2414DA9D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68789" cy="5119706"/>
              </a:xfrm>
              <a:blipFill>
                <a:blip r:embed="rId2"/>
                <a:stretch>
                  <a:fillRect l="-925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D525A76-BCE2-024C-BF2C-BC6D3A0F3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945" y="1690688"/>
            <a:ext cx="2631159" cy="15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F6A1142-01F2-5842-8874-0EAD583A63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Cross-Entropy Error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F6A1142-01F2-5842-8874-0EAD583A63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64A0D5-7338-2D4F-8074-70572E616F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cross entropy error is the same as </a:t>
                </a:r>
                <a:r>
                  <a:rPr lang="en-US" dirty="0">
                    <a:solidFill>
                      <a:srgbClr val="0070C0"/>
                    </a:solidFill>
                  </a:rPr>
                  <a:t>maximizing likelihood</a:t>
                </a:r>
                <a:endParaRPr lang="en-US" sz="1200" dirty="0"/>
              </a:p>
              <a:p>
                <a:endParaRPr lang="en-US" dirty="0"/>
              </a:p>
              <a:p>
                <a:r>
                  <a:rPr lang="en-US" dirty="0"/>
                  <a:t>Likelihood: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lvl="1"/>
                <a:endParaRPr lang="en-US" sz="200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</a:t>
                </a:r>
                <a:r>
                  <a:rPr lang="en-US" dirty="0"/>
                  <a:t>(maximizing likelihood)</a:t>
                </a:r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     </a:t>
                </a:r>
                <a:r>
                  <a:rPr lang="en-US" dirty="0"/>
                  <a:t>(minimizing cross-entropy error)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364A0D5-7338-2D4F-8074-70572E616F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513FD0-0624-EF4A-918F-48390FC600F7}"/>
              </a:ext>
            </a:extLst>
          </p:cNvPr>
          <p:cNvSpPr txBox="1">
            <a:spLocks/>
          </p:cNvSpPr>
          <p:nvPr/>
        </p:nvSpPr>
        <p:spPr>
          <a:xfrm>
            <a:off x="838200" y="4197243"/>
            <a:ext cx="10515600" cy="2737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A8E03C-D558-7C47-90E6-27070F130432}"/>
              </a:ext>
            </a:extLst>
          </p:cNvPr>
          <p:cNvSpPr/>
          <p:nvPr/>
        </p:nvSpPr>
        <p:spPr>
          <a:xfrm>
            <a:off x="1083106" y="5124360"/>
            <a:ext cx="873303" cy="441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73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27EB72-E6AD-2642-B23D-7943C563D7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: Gradient Descent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27EB72-E6AD-2642-B23D-7943C563D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FA80B-8379-CD46-B70B-612B1BA97B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Gradient descent 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600" dirty="0">
                  <a:solidFill>
                    <a:srgbClr val="C00000"/>
                  </a:solidFill>
                </a:endParaRPr>
              </a:p>
              <a:p>
                <a:pPr lvl="2"/>
                <a:r>
                  <a:rPr lang="en-US" sz="2400" dirty="0"/>
                  <a:t>Terminate if the stop conditions are met</a:t>
                </a:r>
              </a:p>
              <a:p>
                <a:pPr lvl="1"/>
                <a:r>
                  <a:rPr lang="en-US" dirty="0"/>
                  <a:t>Return the final weights </a:t>
                </a:r>
              </a:p>
              <a:p>
                <a:endParaRPr lang="en-US" dirty="0"/>
              </a:p>
              <a:p>
                <a:r>
                  <a:rPr lang="en-US" dirty="0"/>
                  <a:t>Stochastic gradient decent</a:t>
                </a:r>
              </a:p>
              <a:p>
                <a:pPr lvl="1"/>
                <a:r>
                  <a:rPr lang="en-US" dirty="0"/>
                  <a:t>Replace the update step: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Randomly 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FA80B-8379-CD46-B70B-612B1BA97B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F98F92E-B481-0E4A-9D90-D8D5B7646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904" y="1954924"/>
            <a:ext cx="4101171" cy="22202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931A47-E05B-504F-9E2A-83A7053F5DE3}"/>
              </a:ext>
            </a:extLst>
          </p:cNvPr>
          <p:cNvSpPr/>
          <p:nvPr/>
        </p:nvSpPr>
        <p:spPr>
          <a:xfrm>
            <a:off x="5854262" y="1517595"/>
            <a:ext cx="2102069" cy="1173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285667-E77F-B944-86EA-21835EA7C07E}"/>
              </a:ext>
            </a:extLst>
          </p:cNvPr>
          <p:cNvSpPr/>
          <p:nvPr/>
        </p:nvSpPr>
        <p:spPr>
          <a:xfrm>
            <a:off x="10271235" y="3567156"/>
            <a:ext cx="1374228" cy="248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D71D6-08A7-AE49-8429-17E2523C46AB}"/>
              </a:ext>
            </a:extLst>
          </p:cNvPr>
          <p:cNvSpPr txBox="1"/>
          <p:nvPr/>
        </p:nvSpPr>
        <p:spPr>
          <a:xfrm>
            <a:off x="6768662" y="4439406"/>
            <a:ext cx="524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for functions where gradient exists everywhere</a:t>
            </a:r>
          </a:p>
        </p:txBody>
      </p:sp>
    </p:spTree>
    <p:extLst>
      <p:ext uri="{BB962C8B-B14F-4D97-AF65-F5344CB8AC3E}">
        <p14:creationId xmlns:p14="http://schemas.microsoft.com/office/powerpoint/2010/main" val="133124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DE623-486B-8F44-83BB-FE3D46D8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629DD-ED6C-0B43-9B66-D039ED35A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39" y="1519539"/>
            <a:ext cx="2412017" cy="2306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57EEA-7FF5-6C49-B770-8BD4D7ED0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003" y="1519539"/>
            <a:ext cx="2454879" cy="230622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D0F94E-0FA0-5D4A-BFFD-4AC326DE1F91}"/>
              </a:ext>
            </a:extLst>
          </p:cNvPr>
          <p:cNvCxnSpPr>
            <a:cxnSpLocks/>
          </p:cNvCxnSpPr>
          <p:nvPr/>
        </p:nvCxnSpPr>
        <p:spPr>
          <a:xfrm>
            <a:off x="8568039" y="3883129"/>
            <a:ext cx="0" cy="6991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/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blipFill>
                <a:blip r:embed="rId4"/>
                <a:stretch>
                  <a:fillRect t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3E1D994-1B57-9042-9203-04339C557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092" y="4582320"/>
            <a:ext cx="2177894" cy="2152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/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7F52D3-2280-F448-9022-8BC2BDA20B86}"/>
              </a:ext>
            </a:extLst>
          </p:cNvPr>
          <p:cNvCxnSpPr>
            <a:cxnSpLocks/>
          </p:cNvCxnSpPr>
          <p:nvPr/>
        </p:nvCxnSpPr>
        <p:spPr>
          <a:xfrm>
            <a:off x="4884163" y="2729809"/>
            <a:ext cx="225236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B9C3166-C6FE-2A46-B11D-0077134C2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5939" y="4569270"/>
            <a:ext cx="2156416" cy="215212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A366C7-DAFA-E64B-AB1C-269ADF78CC26}"/>
              </a:ext>
            </a:extLst>
          </p:cNvPr>
          <p:cNvCxnSpPr>
            <a:cxnSpLocks/>
          </p:cNvCxnSpPr>
          <p:nvPr/>
        </p:nvCxnSpPr>
        <p:spPr>
          <a:xfrm flipH="1">
            <a:off x="4884163" y="5740534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/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sz="2200" dirty="0">
                    <a:solidFill>
                      <a:schemeClr val="accent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  <a:blipFill>
                <a:blip r:embed="rId8"/>
                <a:stretch>
                  <a:fillRect t="-5797"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392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Must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BEFORE</a:t>
                </a:r>
                <a:r>
                  <a:rPr lang="en-US" dirty="0"/>
                  <a:t> Looking at the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Rely on domain knowledge (feature engineering)</a:t>
                </a:r>
              </a:p>
              <a:p>
                <a:pPr lvl="1"/>
                <a:r>
                  <a:rPr lang="en-US" dirty="0"/>
                  <a:t>Handwriting digit recognition example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Use common sets of feature transformation</a:t>
                </a:r>
              </a:p>
              <a:p>
                <a:pPr lvl="1"/>
                <a:r>
                  <a:rPr lang="en-US" sz="2200" dirty="0"/>
                  <a:t>Polynomial transformation</a:t>
                </a:r>
              </a:p>
              <a:p>
                <a:pPr lvl="1"/>
                <a:r>
                  <a:rPr lang="en-US" sz="2200" dirty="0"/>
                  <a:t>E.g., 2nd order Polynomial transformation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200" dirty="0"/>
                  <a:t>Plus:  more powerful (contains circle, ellipse, hyperbola, </a:t>
                </a:r>
                <a:r>
                  <a:rPr lang="en-US" sz="2200" dirty="0" err="1"/>
                  <a:t>etc</a:t>
                </a:r>
                <a:r>
                  <a:rPr lang="en-US" sz="2200" dirty="0"/>
                  <a:t>)</a:t>
                </a:r>
              </a:p>
              <a:p>
                <a:pPr lvl="2"/>
                <a:r>
                  <a:rPr lang="en-US" sz="2200" dirty="0"/>
                  <a:t>Minus:</a:t>
                </a:r>
              </a:p>
              <a:p>
                <a:pPr lvl="3"/>
                <a:r>
                  <a:rPr lang="en-US" sz="2200" dirty="0"/>
                  <a:t>More computation/storage</a:t>
                </a:r>
              </a:p>
              <a:p>
                <a:pPr lvl="3"/>
                <a:r>
                  <a:rPr lang="en-US" sz="2200" dirty="0"/>
                  <a:t>Worse generalization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C3A230D-7B86-2748-BA98-BD057814EE4C}"/>
              </a:ext>
            </a:extLst>
          </p:cNvPr>
          <p:cNvSpPr/>
          <p:nvPr/>
        </p:nvSpPr>
        <p:spPr>
          <a:xfrm>
            <a:off x="6190593" y="5327394"/>
            <a:ext cx="4865764" cy="74506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The VC dimension of d-dim perceptron is d+1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0036E-AC1F-1F4E-B02E-7759B2F33F89}"/>
              </a:ext>
            </a:extLst>
          </p:cNvPr>
          <p:cNvSpPr txBox="1"/>
          <p:nvPr/>
        </p:nvSpPr>
        <p:spPr>
          <a:xfrm>
            <a:off x="-133815" y="16057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581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6448" cy="4667250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Each element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in the form of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is a non-negative integer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 (including the initial 1)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6448" cy="4667250"/>
              </a:xfrm>
              <a:blipFill>
                <a:blip r:embed="rId2"/>
                <a:stretch>
                  <a:fillRect l="-1039" t="-3252" b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848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Its Cures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Overfitting</a:t>
                </a:r>
              </a:p>
              <a:p>
                <a:pPr lvl="1"/>
                <a:r>
                  <a:rPr lang="en-US" dirty="0"/>
                  <a:t>Fitting the data more than is warranted</a:t>
                </a:r>
              </a:p>
              <a:p>
                <a:pPr lvl="1"/>
                <a:r>
                  <a:rPr lang="en-US" dirty="0"/>
                  <a:t>Fitting the noise instead of the pattern of the data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but getting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too strong</a:t>
                </a:r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not large enough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Intuition: Constraining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to make overfitting less likely to happen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Intuition: Reserve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  <a:blipFill>
                <a:blip r:embed="rId2"/>
                <a:stretch>
                  <a:fillRect l="-965" t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4CEE283-884F-8F4D-B66F-B7898E2F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757" y="1410536"/>
            <a:ext cx="3215238" cy="2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6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CC42-C015-6C49-9207-DA9A1F8E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Exam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FF72-561F-A74E-82A3-57517E17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I might arrange random seat assignments</a:t>
            </a:r>
          </a:p>
          <a:p>
            <a:pPr lvl="1"/>
            <a:r>
              <a:rPr lang="en-US" dirty="0"/>
              <a:t>Will be announced on Piazza the night before the exam if I do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E5F78-F30B-5847-882E-7AE71D597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204" y="2872410"/>
            <a:ext cx="8805591" cy="333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65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Constrain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Example: Weight decay</a:t>
                </a:r>
              </a:p>
              <a:p>
                <a:pPr lvl="1"/>
                <a:r>
                  <a:rPr lang="en-US" dirty="0"/>
                  <a:t>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=&gt; Constrained optimization</a:t>
                </a:r>
              </a:p>
              <a:p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rgbClr val="00B050"/>
                    </a:solidFill>
                  </a:rPr>
                  <a:t>augmented error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m:rPr>
                        <m:sty m:val="p"/>
                      </m:rPr>
                      <a:rPr lang="en-US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=&gt; Unconstrained optimization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two interpretations are conceptually equivalent in a lot of cases.</a:t>
                </a:r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Understand the impacts of choosing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lvl="1"/>
                <a:endParaRPr lang="en-US" sz="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  <a:blipFill>
                <a:blip r:embed="rId2"/>
                <a:stretch>
                  <a:fillRect l="-1086" t="-2865" b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/>
              <p:nvPr/>
            </p:nvSpPr>
            <p:spPr>
              <a:xfrm>
                <a:off x="4481199" y="2196025"/>
                <a:ext cx="4368247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charset="0"/>
                            </a:rPr>
                            <m:t>and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199" y="2196025"/>
                <a:ext cx="4368247" cy="513282"/>
              </a:xfrm>
              <a:prstGeom prst="rect">
                <a:avLst/>
              </a:prstGeom>
              <a:blipFill>
                <a:blip r:embed="rId3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8970072" y="1503414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072" y="1503414"/>
                <a:ext cx="3140761" cy="16026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/>
              <p:nvPr/>
            </p:nvSpPr>
            <p:spPr>
              <a:xfrm>
                <a:off x="8221326" y="3409862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326" y="3409862"/>
                <a:ext cx="3889507" cy="16026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876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F2BDD-75CE-A54E-9A21-C1176E0B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B9DEB-3563-9E4F-95B3-A0F7F0F8BB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Reserving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B9DEB-3563-9E4F-95B3-A0F7F0F8B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576120-0E15-D640-8F85-DB2DBBB04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23" y="3183038"/>
            <a:ext cx="3250788" cy="35472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AD413E8-DE5B-4B4E-B68D-7E83BB3188E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71664224"/>
                  </p:ext>
                </p:extLst>
              </p:nvPr>
            </p:nvGraphicFramePr>
            <p:xfrm>
              <a:off x="5316006" y="3281557"/>
              <a:ext cx="6276272" cy="26449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3695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2161960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2880617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488078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marL="70398" marR="70398" marT="35199" marB="35199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Outlook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Relationship to</a:t>
                          </a:r>
                          <a:r>
                            <a:rPr lang="en-US" sz="18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1800" b="1" dirty="0"/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692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Incredibly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VC-bound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7204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100" b="0" dirty="0">
                              <a:solidFill>
                                <a:schemeClr val="accent2"/>
                              </a:solidFill>
                            </a:rPr>
                            <a:t>(when used for model selection)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Slightly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(multiple hypotheses)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692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Unbiased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(single hypothesis)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AD413E8-DE5B-4B4E-B68D-7E83BB3188E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71664224"/>
                  </p:ext>
                </p:extLst>
              </p:nvPr>
            </p:nvGraphicFramePr>
            <p:xfrm>
              <a:off x="5316006" y="3281557"/>
              <a:ext cx="6276272" cy="26449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3695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2161960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2880617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488078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marL="70398" marR="70398" marT="35199" marB="35199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Outlook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4"/>
                          <a:stretch>
                            <a:fillRect l="-118062" t="-2564" r="-881" b="-4487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692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4"/>
                          <a:stretch>
                            <a:fillRect t="-74074" r="-412371" b="-22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Incredibly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VC-bound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771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4"/>
                          <a:stretch>
                            <a:fillRect t="-154098" r="-412371" b="-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Slightly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(multiple hypotheses)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692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4"/>
                          <a:stretch>
                            <a:fillRect t="-281818" r="-412371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Unbiased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(single hypothesis)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D3C7B2E-9FF1-C246-9860-A5C0FF74C379}"/>
              </a:ext>
            </a:extLst>
          </p:cNvPr>
          <p:cNvSpPr txBox="1"/>
          <p:nvPr/>
        </p:nvSpPr>
        <p:spPr>
          <a:xfrm>
            <a:off x="1658129" y="2722645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33834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04552-5B6C-AC46-8B2C-B6D96332A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68186B-59B9-BD47-A63E-19CA7C14B8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4384" y="1532567"/>
                <a:ext cx="10515600" cy="50323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 equally sized data sets: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hypothesis learned using all data sets except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where the validation uses data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-fold cross validation error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Leave-One-Out Cross Validation (LOOCV):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68186B-59B9-BD47-A63E-19CA7C14B8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4384" y="1532567"/>
                <a:ext cx="10515600" cy="5032375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BDBBAB9-F122-9743-AAA2-92A4DE2BA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230" y="3389986"/>
            <a:ext cx="4004767" cy="776682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CCD06365-08D6-B04E-A953-82F3BA3F3E43}"/>
              </a:ext>
            </a:extLst>
          </p:cNvPr>
          <p:cNvGrpSpPr/>
          <p:nvPr/>
        </p:nvGrpSpPr>
        <p:grpSpPr>
          <a:xfrm>
            <a:off x="2622233" y="5105981"/>
            <a:ext cx="3693143" cy="1687678"/>
            <a:chOff x="2104804" y="2106955"/>
            <a:chExt cx="7921530" cy="361995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687A868-161C-B245-AF17-DD2608940FEA}"/>
                </a:ext>
              </a:extLst>
            </p:cNvPr>
            <p:cNvGrpSpPr/>
            <p:nvPr/>
          </p:nvGrpSpPr>
          <p:grpSpPr>
            <a:xfrm>
              <a:off x="2478206" y="2106956"/>
              <a:ext cx="2256881" cy="2260265"/>
              <a:chOff x="3867150" y="2062353"/>
              <a:chExt cx="2724150" cy="272415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F8F8BAB-D932-2F4E-9337-78CBBC49CD8B}"/>
                  </a:ext>
                </a:extLst>
              </p:cNvPr>
              <p:cNvSpPr/>
              <p:nvPr/>
            </p:nvSpPr>
            <p:spPr>
              <a:xfrm>
                <a:off x="3867150" y="2062353"/>
                <a:ext cx="2724150" cy="27241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2AF90FB-1A4B-3442-B45B-4A6FC82B617E}"/>
                  </a:ext>
                </a:extLst>
              </p:cNvPr>
              <p:cNvSpPr/>
              <p:nvPr/>
            </p:nvSpPr>
            <p:spPr>
              <a:xfrm>
                <a:off x="5912131" y="2719578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6DCC923-0D91-B04A-BB30-BCB06D021332}"/>
                  </a:ext>
                </a:extLst>
              </p:cNvPr>
              <p:cNvSpPr/>
              <p:nvPr/>
            </p:nvSpPr>
            <p:spPr>
              <a:xfrm>
                <a:off x="5414562" y="3348228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428A138-7975-C34C-BBF0-21895BB0A6BF}"/>
                  </a:ext>
                </a:extLst>
              </p:cNvPr>
              <p:cNvSpPr/>
              <p:nvPr/>
            </p:nvSpPr>
            <p:spPr>
              <a:xfrm>
                <a:off x="4424364" y="3513152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9DB004C-FE4B-9442-B577-598E74F606D5}"/>
                </a:ext>
              </a:extLst>
            </p:cNvPr>
            <p:cNvGrpSpPr/>
            <p:nvPr/>
          </p:nvGrpSpPr>
          <p:grpSpPr>
            <a:xfrm>
              <a:off x="5118608" y="2106955"/>
              <a:ext cx="2257527" cy="2260265"/>
              <a:chOff x="3867150" y="2062353"/>
              <a:chExt cx="2724150" cy="272415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8D7B50-49CB-1F41-BC1D-8E2D80B9E791}"/>
                  </a:ext>
                </a:extLst>
              </p:cNvPr>
              <p:cNvSpPr/>
              <p:nvPr/>
            </p:nvSpPr>
            <p:spPr>
              <a:xfrm>
                <a:off x="3867150" y="2062353"/>
                <a:ext cx="2724150" cy="27241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8EE78C4-78FE-CD41-8179-4CD1BE697AAD}"/>
                  </a:ext>
                </a:extLst>
              </p:cNvPr>
              <p:cNvSpPr/>
              <p:nvPr/>
            </p:nvSpPr>
            <p:spPr>
              <a:xfrm>
                <a:off x="5912139" y="2719578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52BE2DD-77DE-E343-BD42-CCF593A2F1E2}"/>
                  </a:ext>
                </a:extLst>
              </p:cNvPr>
              <p:cNvSpPr/>
              <p:nvPr/>
            </p:nvSpPr>
            <p:spPr>
              <a:xfrm>
                <a:off x="5414566" y="3348228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ED99B8D-800D-E943-8ECE-2BCA75012E86}"/>
                  </a:ext>
                </a:extLst>
              </p:cNvPr>
              <p:cNvSpPr/>
              <p:nvPr/>
            </p:nvSpPr>
            <p:spPr>
              <a:xfrm>
                <a:off x="4424364" y="3506553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972701C-2633-614D-B922-7D0169131AA8}"/>
                </a:ext>
              </a:extLst>
            </p:cNvPr>
            <p:cNvGrpSpPr/>
            <p:nvPr/>
          </p:nvGrpSpPr>
          <p:grpSpPr>
            <a:xfrm>
              <a:off x="7764037" y="2106957"/>
              <a:ext cx="2262297" cy="2260265"/>
              <a:chOff x="3867150" y="2062353"/>
              <a:chExt cx="2724150" cy="272415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986FCEA-EA58-834B-96D2-8B8F3C950C63}"/>
                  </a:ext>
                </a:extLst>
              </p:cNvPr>
              <p:cNvSpPr/>
              <p:nvPr/>
            </p:nvSpPr>
            <p:spPr>
              <a:xfrm>
                <a:off x="3867150" y="2062353"/>
                <a:ext cx="2724150" cy="27241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64B369B-39A6-A948-AB04-6C0346497224}"/>
                  </a:ext>
                </a:extLst>
              </p:cNvPr>
              <p:cNvSpPr/>
              <p:nvPr/>
            </p:nvSpPr>
            <p:spPr>
              <a:xfrm>
                <a:off x="5912192" y="2719578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A869E53-9DE5-5948-829A-FE236D646FAE}"/>
                  </a:ext>
                </a:extLst>
              </p:cNvPr>
              <p:cNvSpPr/>
              <p:nvPr/>
            </p:nvSpPr>
            <p:spPr>
              <a:xfrm>
                <a:off x="5414593" y="3348228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7C9368B-AA03-A44D-A481-A8E067654292}"/>
                  </a:ext>
                </a:extLst>
              </p:cNvPr>
              <p:cNvSpPr/>
              <p:nvPr/>
            </p:nvSpPr>
            <p:spPr>
              <a:xfrm>
                <a:off x="4424364" y="3519751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0708F41-1677-9842-9FF7-4A3CC4C56D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9842" y="2106955"/>
              <a:ext cx="1795245" cy="226026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E95697A-3CBC-FA44-8B8F-887A957D7E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26222" y="2458620"/>
              <a:ext cx="2249913" cy="118123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55E1EB1-7F70-A549-907F-6B622A5AC4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66816" y="3098587"/>
              <a:ext cx="2259518" cy="36165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218AA69-47F6-EA40-A8FC-FF3D9FB103B8}"/>
                    </a:ext>
                  </a:extLst>
                </p:cNvPr>
                <p:cNvSpPr txBox="1"/>
                <p:nvPr/>
              </p:nvSpPr>
              <p:spPr>
                <a:xfrm>
                  <a:off x="3487273" y="4367221"/>
                  <a:ext cx="233718" cy="330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218AA69-47F6-EA40-A8FC-FF3D9FB10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7273" y="4367221"/>
                  <a:ext cx="233718" cy="330079"/>
                </a:xfrm>
                <a:prstGeom prst="rect">
                  <a:avLst/>
                </a:prstGeom>
                <a:blipFill>
                  <a:blip r:embed="rId4"/>
                  <a:stretch>
                    <a:fillRect l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457AE15-1868-4F45-A035-88D35538ABF2}"/>
                    </a:ext>
                  </a:extLst>
                </p:cNvPr>
                <p:cNvSpPr txBox="1"/>
                <p:nvPr/>
              </p:nvSpPr>
              <p:spPr>
                <a:xfrm>
                  <a:off x="6132702" y="4367221"/>
                  <a:ext cx="233718" cy="330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457AE15-1868-4F45-A035-88D35538AB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2702" y="4367221"/>
                  <a:ext cx="233718" cy="330079"/>
                </a:xfrm>
                <a:prstGeom prst="rect">
                  <a:avLst/>
                </a:prstGeom>
                <a:blipFill>
                  <a:blip r:embed="rId4"/>
                  <a:stretch>
                    <a:fillRect l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29D096-2623-5F4A-BC61-E16F464DE9E4}"/>
                    </a:ext>
                  </a:extLst>
                </p:cNvPr>
                <p:cNvSpPr txBox="1"/>
                <p:nvPr/>
              </p:nvSpPr>
              <p:spPr>
                <a:xfrm>
                  <a:off x="8775941" y="4367221"/>
                  <a:ext cx="233718" cy="330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29D096-2623-5F4A-BC61-E16F464DE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5941" y="4367221"/>
                  <a:ext cx="233718" cy="33007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CA57928-76EF-F34F-86DA-181DDA51E9FA}"/>
                    </a:ext>
                  </a:extLst>
                </p:cNvPr>
                <p:cNvSpPr txBox="1"/>
                <p:nvPr/>
              </p:nvSpPr>
              <p:spPr>
                <a:xfrm>
                  <a:off x="2104804" y="3047474"/>
                  <a:ext cx="237695" cy="330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CA57928-76EF-F34F-86DA-181DDA51E9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4804" y="3047474"/>
                  <a:ext cx="237695" cy="330079"/>
                </a:xfrm>
                <a:prstGeom prst="rect">
                  <a:avLst/>
                </a:prstGeom>
                <a:blipFill>
                  <a:blip r:embed="rId6"/>
                  <a:stretch>
                    <a:fillRect l="-10000" r="-2000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5623A63-B79A-6A44-8107-D2ABC6434FF0}"/>
                </a:ext>
              </a:extLst>
            </p:cNvPr>
            <p:cNvCxnSpPr>
              <a:cxnSpLocks/>
              <a:stCxn id="9" idx="4"/>
            </p:cNvCxnSpPr>
            <p:nvPr/>
          </p:nvCxnSpPr>
          <p:spPr>
            <a:xfrm>
              <a:off x="3002972" y="3437152"/>
              <a:ext cx="0" cy="838132"/>
            </a:xfrm>
            <a:prstGeom prst="line">
              <a:avLst/>
            </a:prstGeom>
            <a:ln w="25400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601A61B-5466-E048-B4C6-CFA01EABDD6B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6464112" y="2954861"/>
              <a:ext cx="1" cy="219002"/>
            </a:xfrm>
            <a:prstGeom prst="line">
              <a:avLst/>
            </a:prstGeom>
            <a:ln w="25400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541F02E-43C9-6B4A-AB4F-BF7690E60E54}"/>
                </a:ext>
              </a:extLst>
            </p:cNvPr>
            <p:cNvCxnSpPr>
              <a:cxnSpLocks/>
            </p:cNvCxnSpPr>
            <p:nvPr/>
          </p:nvCxnSpPr>
          <p:spPr>
            <a:xfrm>
              <a:off x="9525643" y="2778712"/>
              <a:ext cx="0" cy="359385"/>
            </a:xfrm>
            <a:prstGeom prst="line">
              <a:avLst/>
            </a:prstGeom>
            <a:ln w="25400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F9ABCEE-89DD-194E-9DF7-0AA2A36D7478}"/>
                    </a:ext>
                  </a:extLst>
                </p:cNvPr>
                <p:cNvSpPr txBox="1"/>
                <p:nvPr/>
              </p:nvSpPr>
              <p:spPr>
                <a:xfrm>
                  <a:off x="2565509" y="3639859"/>
                  <a:ext cx="374333" cy="330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F9ABCEE-89DD-194E-9DF7-0AA2A36D74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5509" y="3639859"/>
                  <a:ext cx="374333" cy="330079"/>
                </a:xfrm>
                <a:prstGeom prst="rect">
                  <a:avLst/>
                </a:prstGeom>
                <a:blipFill>
                  <a:blip r:embed="rId7"/>
                  <a:stretch>
                    <a:fillRect l="-6667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10F835D-683E-7B44-A742-F332A30D5A3F}"/>
                    </a:ext>
                  </a:extLst>
                </p:cNvPr>
                <p:cNvSpPr txBox="1"/>
                <p:nvPr/>
              </p:nvSpPr>
              <p:spPr>
                <a:xfrm>
                  <a:off x="6561383" y="2862809"/>
                  <a:ext cx="381452" cy="330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10F835D-683E-7B44-A742-F332A30D5A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1383" y="2862809"/>
                  <a:ext cx="381452" cy="330079"/>
                </a:xfrm>
                <a:prstGeom prst="rect">
                  <a:avLst/>
                </a:prstGeom>
                <a:blipFill>
                  <a:blip r:embed="rId8"/>
                  <a:stretch>
                    <a:fillRect l="-6667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356CA39-60BA-1F4A-AD40-E322530C40F1}"/>
                    </a:ext>
                  </a:extLst>
                </p:cNvPr>
                <p:cNvSpPr txBox="1"/>
                <p:nvPr/>
              </p:nvSpPr>
              <p:spPr>
                <a:xfrm>
                  <a:off x="9088028" y="2728309"/>
                  <a:ext cx="381452" cy="330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356CA39-60BA-1F4A-AD40-E322530C40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8028" y="2728309"/>
                  <a:ext cx="381452" cy="330079"/>
                </a:xfrm>
                <a:prstGeom prst="rect">
                  <a:avLst/>
                </a:prstGeom>
                <a:blipFill>
                  <a:blip r:embed="rId9"/>
                  <a:stretch>
                    <a:fillRect l="-13333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E27A00F-AEED-3746-B58C-421A836B2575}"/>
                    </a:ext>
                  </a:extLst>
                </p:cNvPr>
                <p:cNvSpPr txBox="1"/>
                <p:nvPr/>
              </p:nvSpPr>
              <p:spPr>
                <a:xfrm>
                  <a:off x="4172415" y="5075823"/>
                  <a:ext cx="3706721" cy="6510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𝑐𝑣</m:t>
                            </m:r>
                          </m:sub>
                        </m:sSub>
                        <m:r>
                          <a:rPr lang="en-US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d>
                          <m:dPr>
                            <m:ctrlP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05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E27A00F-AEED-3746-B58C-421A836B2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2415" y="5075823"/>
                  <a:ext cx="3706721" cy="651083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6157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3BD04-3810-2241-8B33-363CB0DD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Learning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F5AD6-5C31-BC41-820E-55CAEB29B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23443" cy="4351338"/>
          </a:xfrm>
        </p:spPr>
        <p:txBody>
          <a:bodyPr/>
          <a:lstStyle/>
          <a:p>
            <a:r>
              <a:rPr lang="en-US" dirty="0"/>
              <a:t>Occam’s Razor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simplest</a:t>
            </a:r>
            <a:r>
              <a:rPr lang="en-US" dirty="0"/>
              <a:t> model that fits the data is also the most </a:t>
            </a:r>
            <a:r>
              <a:rPr lang="en-US" dirty="0">
                <a:solidFill>
                  <a:schemeClr val="accent1"/>
                </a:solidFill>
              </a:rPr>
              <a:t>plausible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Sampling Bias</a:t>
            </a:r>
          </a:p>
          <a:p>
            <a:pPr lvl="1"/>
            <a:r>
              <a:rPr lang="en-US" dirty="0"/>
              <a:t>If the data is sampled in a </a:t>
            </a:r>
            <a:r>
              <a:rPr lang="en-US" dirty="0">
                <a:solidFill>
                  <a:schemeClr val="accent1"/>
                </a:solidFill>
              </a:rPr>
              <a:t>biased</a:t>
            </a:r>
            <a:r>
              <a:rPr lang="en-US" dirty="0"/>
              <a:t> way, learning will produce a similarly </a:t>
            </a:r>
            <a:r>
              <a:rPr lang="en-US" dirty="0">
                <a:solidFill>
                  <a:schemeClr val="accent1"/>
                </a:solidFill>
              </a:rPr>
              <a:t>biased</a:t>
            </a:r>
            <a:r>
              <a:rPr lang="en-US" dirty="0"/>
              <a:t> outcome.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Data Snooping</a:t>
            </a:r>
          </a:p>
          <a:p>
            <a:pPr lvl="1"/>
            <a:r>
              <a:rPr lang="en-US" dirty="0"/>
              <a:t>If a data set has affected any step in the learning process, its ability to assess the outcome has been compromised.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40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47986-F577-854C-9251-E00BCBA8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D4D83-400F-604A-A257-D4A7A239F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view these as good representations of exam questions.</a:t>
            </a:r>
          </a:p>
          <a:p>
            <a:r>
              <a:rPr lang="en-US" dirty="0"/>
              <a:t>But it should give you a sense of what the exam questions might look like.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15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01988-7DB4-AD4A-BA21-90FA0089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Expect for Exam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56822-AF92-474F-98C4-DB9DF7574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50 points in total</a:t>
            </a:r>
          </a:p>
          <a:p>
            <a:pPr lvl="1"/>
            <a:r>
              <a:rPr lang="en-US" dirty="0"/>
              <a:t>5 (+/- 1) long questions, 30 points </a:t>
            </a:r>
          </a:p>
          <a:p>
            <a:pPr lvl="2"/>
            <a:r>
              <a:rPr lang="en-US" dirty="0"/>
              <a:t>Written response questions with explanations required</a:t>
            </a:r>
          </a:p>
          <a:p>
            <a:pPr lvl="2"/>
            <a:r>
              <a:rPr lang="en-US" dirty="0"/>
              <a:t>Might earn partial credits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10 multiple choice questions, 20 points</a:t>
            </a:r>
          </a:p>
          <a:p>
            <a:pPr lvl="2"/>
            <a:r>
              <a:rPr lang="en-US" dirty="0"/>
              <a:t>No explanations needed</a:t>
            </a:r>
          </a:p>
          <a:p>
            <a:pPr lvl="2"/>
            <a:r>
              <a:rPr lang="en-US" dirty="0"/>
              <a:t>No partial credits</a:t>
            </a:r>
          </a:p>
          <a:p>
            <a:pPr lvl="2"/>
            <a:r>
              <a:rPr lang="en-US" dirty="0"/>
              <a:t>No penalty for choosing the wrong answer</a:t>
            </a:r>
          </a:p>
          <a:p>
            <a:pPr lvl="2"/>
            <a:r>
              <a:rPr lang="en-US" dirty="0"/>
              <a:t>Mark your selection clearly </a:t>
            </a:r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A3053-CF00-EA37-7461-A4D38DA6B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43" y="5544356"/>
            <a:ext cx="5019995" cy="131364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C822A16-7EF7-C4C7-1169-B5CDF06EF367}"/>
              </a:ext>
            </a:extLst>
          </p:cNvPr>
          <p:cNvSpPr/>
          <p:nvPr/>
        </p:nvSpPr>
        <p:spPr>
          <a:xfrm>
            <a:off x="2595914" y="5823930"/>
            <a:ext cx="122738" cy="1227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85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AB7131-CA79-CDB5-F181-22934DB94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72400" cy="20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94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AAF86-AD0D-33F1-374B-C68806396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72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3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BC74BF-8D6B-1385-97BB-6B9907A64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" y="0"/>
            <a:ext cx="7772400" cy="128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4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0D59D2-AF3B-4FDA-574D-4193D1614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32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11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CC42-C015-6C49-9207-DA9A1F8E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Exam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FF72-561F-A74E-82A3-57517E17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304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Please arrive on time.  No extensions will be given if you arrive late.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During the exam, if you have a question or if you finish before time is up:</a:t>
            </a:r>
          </a:p>
          <a:p>
            <a:pPr lvl="1">
              <a:lnSpc>
                <a:spcPct val="100000"/>
              </a:lnSpc>
            </a:pPr>
            <a:r>
              <a:rPr lang="en-US" b="1" u="sng" dirty="0"/>
              <a:t>Do not get up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Raise your hand and I will come to you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 most likely will not answer questions to individual students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But I’ll give clarifications to everyone if multiple students ask the same question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When time is called:</a:t>
            </a:r>
          </a:p>
          <a:p>
            <a:pPr lvl="1">
              <a:lnSpc>
                <a:spcPct val="100000"/>
              </a:lnSpc>
            </a:pPr>
            <a:r>
              <a:rPr lang="en-US" b="1" u="sng" dirty="0"/>
              <a:t>Stop writing</a:t>
            </a:r>
          </a:p>
          <a:p>
            <a:pPr lvl="1">
              <a:lnSpc>
                <a:spcPct val="100000"/>
              </a:lnSpc>
            </a:pPr>
            <a:r>
              <a:rPr lang="en-US" b="1" u="sng" dirty="0"/>
              <a:t>Do not get up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will explain how to turn in your exam papers</a:t>
            </a:r>
          </a:p>
        </p:txBody>
      </p:sp>
    </p:spTree>
    <p:extLst>
      <p:ext uri="{BB962C8B-B14F-4D97-AF65-F5344CB8AC3E}">
        <p14:creationId xmlns:p14="http://schemas.microsoft.com/office/powerpoint/2010/main" val="56741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2036AE-2BD3-2CBB-3E15-4D94742B8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72400" cy="298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35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2C8B5A-A450-7F72-4304-4B9A72AD3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94500" cy="177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BA6081-418E-D2CF-FC0C-64E38133F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8000"/>
            <a:ext cx="7772400" cy="226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38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C3065-146B-6091-8063-0A3B09D4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BBE24-64E0-DC8D-704D-5B01B32C9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4B5B2-7FD6-D7FF-0940-3FEFD983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44" y="365125"/>
            <a:ext cx="77597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53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AEB2-C1F8-7148-92A6-FC29814C9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A31AA-2C8A-304E-B03A-DE7E43C0A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 Sketch of HW3 has been posted on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Not intended to be comprehensive</a:t>
            </a:r>
          </a:p>
          <a:p>
            <a:pPr lvl="1"/>
            <a:endParaRPr lang="en-US" dirty="0"/>
          </a:p>
          <a:p>
            <a:r>
              <a:rPr lang="en-US" dirty="0"/>
              <a:t>Requests for extensions</a:t>
            </a:r>
          </a:p>
          <a:p>
            <a:pPr lvl="1"/>
            <a:r>
              <a:rPr lang="en-US" dirty="0"/>
              <a:t>The answer is no by default </a:t>
            </a:r>
          </a:p>
          <a:p>
            <a:pPr lvl="2"/>
            <a:r>
              <a:rPr lang="en-US" dirty="0"/>
              <a:t>Exception: documented medical/family emergencies</a:t>
            </a:r>
          </a:p>
        </p:txBody>
      </p:sp>
    </p:spTree>
    <p:extLst>
      <p:ext uri="{BB962C8B-B14F-4D97-AF65-F5344CB8AC3E}">
        <p14:creationId xmlns:p14="http://schemas.microsoft.com/office/powerpoint/2010/main" val="2542923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EC9E-922D-7A4A-B055-A3E181B8D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89F58-A8D2-7A48-8600-D4D3D4BB8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short summary of the content of Exam 1.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Discussion of the practice questions.</a:t>
            </a:r>
          </a:p>
          <a:p>
            <a:endParaRPr lang="en-US" dirty="0"/>
          </a:p>
          <a:p>
            <a:r>
              <a:rPr lang="en-US" dirty="0"/>
              <a:t>Discussion of any other questions you might have.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78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8532"/>
            <a:ext cx="10515600" cy="1924406"/>
          </a:xfrm>
        </p:spPr>
        <p:txBody>
          <a:bodyPr/>
          <a:lstStyle/>
          <a:p>
            <a:r>
              <a:rPr lang="en-US" dirty="0"/>
              <a:t>Review for Exam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675062"/>
            <a:ext cx="11219688" cy="2616407"/>
          </a:xfrm>
        </p:spPr>
        <p:txBody>
          <a:bodyPr>
            <a:normAutofit fontScale="92500"/>
          </a:bodyPr>
          <a:lstStyle/>
          <a:p>
            <a:endParaRPr lang="en-US" dirty="0"/>
          </a:p>
          <a:p>
            <a:r>
              <a:rPr lang="en-US" dirty="0"/>
              <a:t>Brief overview on the content. </a:t>
            </a:r>
          </a:p>
          <a:p>
            <a:r>
              <a:rPr lang="en-US" dirty="0"/>
              <a:t>Not comprehensive and not covering everything that could appear in the exam.</a:t>
            </a:r>
          </a:p>
          <a:p>
            <a:r>
              <a:rPr lang="en-US" dirty="0"/>
              <a:t>Please make sure you still study for LFD Chapter 1-5.</a:t>
            </a:r>
          </a:p>
          <a:p>
            <a:r>
              <a:rPr lang="en-US" dirty="0"/>
              <a:t>Let me know if you find mistakes in lecture notes.</a:t>
            </a:r>
          </a:p>
          <a:p>
            <a:r>
              <a:rPr lang="en-US" dirty="0"/>
              <a:t>Whenever you have doubts on the lecture notes, please use the textbook for the confirmation.</a:t>
            </a:r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7770-C646-FC49-9379-CD8DEA0D0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15520"/>
            <a:ext cx="10515600" cy="66424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Chap 1: Setting up the learning problem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 setup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probability assumptions/inferences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and noise</a:t>
            </a:r>
          </a:p>
          <a:p>
            <a:pPr lvl="1"/>
            <a:endParaRPr lang="en-US" sz="1200" dirty="0"/>
          </a:p>
          <a:p>
            <a:r>
              <a:rPr lang="en-US" dirty="0"/>
              <a:t>Chap 2: Theory of generalization (training </a:t>
            </a:r>
            <a:r>
              <a:rPr lang="en-US" dirty="0" err="1"/>
              <a:t>v.s</a:t>
            </a:r>
            <a:r>
              <a:rPr lang="en-US" dirty="0"/>
              <a:t>. testing)</a:t>
            </a:r>
          </a:p>
          <a:p>
            <a:pPr lvl="1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Hoeffding’s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inequality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VC theory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Bias-variance decomposition</a:t>
            </a:r>
          </a:p>
          <a:p>
            <a:pPr lvl="1"/>
            <a:endParaRPr lang="en-US" sz="1200" dirty="0"/>
          </a:p>
          <a:p>
            <a:r>
              <a:rPr lang="en-US" dirty="0"/>
              <a:t>Chap 3: Linear models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Linear classification/regression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logistic regression, gradient descent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nonlinear transformations</a:t>
            </a:r>
          </a:p>
          <a:p>
            <a:pPr lvl="1"/>
            <a:endParaRPr lang="en-US" sz="1200" dirty="0"/>
          </a:p>
          <a:p>
            <a:r>
              <a:rPr lang="en-US" dirty="0"/>
              <a:t>Chap 4: Overfitting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Overfitting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Regularization and validation</a:t>
            </a:r>
          </a:p>
          <a:p>
            <a:pPr lvl="1"/>
            <a:endParaRPr lang="en-US" sz="1200" dirty="0"/>
          </a:p>
          <a:p>
            <a:r>
              <a:rPr lang="en-US" dirty="0"/>
              <a:t>Chap 5: Three learning principles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Occam’s razor, sampling bias, data snooping</a:t>
            </a:r>
          </a:p>
        </p:txBody>
      </p:sp>
    </p:spTree>
    <p:extLst>
      <p:ext uri="{BB962C8B-B14F-4D97-AF65-F5344CB8AC3E}">
        <p14:creationId xmlns:p14="http://schemas.microsoft.com/office/powerpoint/2010/main" val="2594180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410E-22B8-F64A-913C-B7071A35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the Learning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18382-BDED-3246-9FF1-4FC9FE925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93896" y="1825625"/>
                <a:ext cx="6998104" cy="4351338"/>
              </a:xfrm>
            </p:spPr>
            <p:txBody>
              <a:bodyPr/>
              <a:lstStyle/>
              <a:p>
                <a:r>
                  <a:rPr lang="en-US" dirty="0"/>
                  <a:t>Key assumption:</a:t>
                </a:r>
              </a:p>
              <a:p>
                <a:pPr lvl="1"/>
                <a:r>
                  <a:rPr lang="en-US" dirty="0"/>
                  <a:t>Training/test data from the same distribution</a:t>
                </a:r>
              </a:p>
              <a:p>
                <a:endParaRPr lang="en-US" dirty="0"/>
              </a:p>
              <a:p>
                <a:r>
                  <a:rPr lang="en-US" dirty="0"/>
                  <a:t>Define (point-wise) error measure:</a:t>
                </a:r>
              </a:p>
              <a:p>
                <a:pPr lvl="1"/>
                <a:r>
                  <a:rPr lang="en-US" dirty="0"/>
                  <a:t>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Cost matrix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18382-BDED-3246-9FF1-4FC9FE925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93896" y="1825625"/>
                <a:ext cx="6998104" cy="4351338"/>
              </a:xfrm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68A6D67-6017-384D-A9DF-2ABF2A83F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89" y="1825625"/>
            <a:ext cx="5044807" cy="44125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56B8DF-44A6-1348-BC80-9DAA83B6D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373" y="4922492"/>
            <a:ext cx="5161427" cy="18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25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33435</TotalTime>
  <Words>2337</Words>
  <Application>Microsoft Macintosh PowerPoint</Application>
  <PresentationFormat>Widescreen</PresentationFormat>
  <Paragraphs>473</Paragraphs>
  <Slides>42</Slides>
  <Notes>4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Logistics: Exam 1</vt:lpstr>
      <vt:lpstr>Logistics: Exam Policies</vt:lpstr>
      <vt:lpstr>Logistics: Exam Policies</vt:lpstr>
      <vt:lpstr>Homework</vt:lpstr>
      <vt:lpstr>Plans for Today</vt:lpstr>
      <vt:lpstr>Review for Exam 1</vt:lpstr>
      <vt:lpstr>PowerPoint Presentation</vt:lpstr>
      <vt:lpstr>Setup of the Learning Problem</vt:lpstr>
      <vt:lpstr>Hoeffding’s Inequality</vt:lpstr>
      <vt:lpstr>Dealing with Infinite Hypothesis Set: M→∞</vt:lpstr>
      <vt:lpstr>Why Growth Function?</vt:lpstr>
      <vt:lpstr>Bounding Growth Functions</vt:lpstr>
      <vt:lpstr>Examples</vt:lpstr>
      <vt:lpstr>Bounding Growth Functions using Break Points</vt:lpstr>
      <vt:lpstr>Vapnik–Chervonenkis (VC) Bound</vt:lpstr>
      <vt:lpstr>Approximation-Generalization Tradeoff</vt:lpstr>
      <vt:lpstr>Bias-Variance Decomposition</vt:lpstr>
      <vt:lpstr>Learning Curves</vt:lpstr>
      <vt:lpstr>Linear Models</vt:lpstr>
      <vt:lpstr>Linear Classification</vt:lpstr>
      <vt:lpstr>Linear Regression</vt:lpstr>
      <vt:lpstr>Logistic Regression</vt:lpstr>
      <vt:lpstr>Define E_in (w ⃗ ): Cross-Entropy Error</vt:lpstr>
      <vt:lpstr>Optimizing E_in (w ⃗ ): Gradient Descent</vt:lpstr>
      <vt:lpstr>Nonlinear Transformation</vt:lpstr>
      <vt:lpstr> Must Choose Φ BEFORE Looking at the Data</vt:lpstr>
      <vt:lpstr>Q-th Order Polynomial Transform</vt:lpstr>
      <vt:lpstr>Overfitting and Its Cures</vt:lpstr>
      <vt:lpstr>Regularization</vt:lpstr>
      <vt:lpstr>Validations</vt:lpstr>
      <vt:lpstr>Cross Validation</vt:lpstr>
      <vt:lpstr>Three Learning Principles</vt:lpstr>
      <vt:lpstr>Practice Questions</vt:lpstr>
      <vt:lpstr>What to Expect for Exam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2908</cp:revision>
  <cp:lastPrinted>2020-03-08T04:59:12Z</cp:lastPrinted>
  <dcterms:created xsi:type="dcterms:W3CDTF">2017-08-24T15:35:37Z</dcterms:created>
  <dcterms:modified xsi:type="dcterms:W3CDTF">2022-10-25T18:32:19Z</dcterms:modified>
</cp:coreProperties>
</file>